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uapu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m.nikitin@mpgu.edu" TargetMode="External"/><Relationship Id="rId2" Type="http://schemas.openxmlformats.org/officeDocument/2006/relationships/hyperlink" Target="http://euap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v.slepova@mpg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apu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uapu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uapu.ru/" TargetMode="External"/><Relationship Id="rId2" Type="http://schemas.openxmlformats.org/officeDocument/2006/relationships/hyperlink" Target="mailto:eapu@mpg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01122" cy="592935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ОТКРЫТЫЙ КОНКУРС САЙТОВ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«ИНТЕРНЕТ-ПРЕМИЯ </a:t>
            </a:r>
            <a:r>
              <a:rPr lang="en-US" sz="6600" b="1" dirty="0" smtClean="0">
                <a:solidFill>
                  <a:srgbClr val="FF0000"/>
                </a:solidFill>
              </a:rPr>
              <a:t>EAPU</a:t>
            </a:r>
            <a:r>
              <a:rPr lang="ru-RU" sz="6600" b="1" dirty="0" smtClean="0">
                <a:solidFill>
                  <a:srgbClr val="FF0000"/>
                </a:solidFill>
              </a:rPr>
              <a:t>» – </a:t>
            </a:r>
            <a:r>
              <a:rPr lang="ru-RU" sz="7200" b="1" dirty="0" smtClean="0">
                <a:solidFill>
                  <a:srgbClr val="FF0000"/>
                </a:solidFill>
              </a:rPr>
              <a:t>2017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000232" y="6072206"/>
            <a:ext cx="5772168" cy="42862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Сроки и этапы проведения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21497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Этап </a:t>
            </a: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dirty="0" smtClean="0"/>
              <a:t>– Прием конкурсных заявок: </a:t>
            </a:r>
          </a:p>
          <a:p>
            <a:pPr algn="ctr">
              <a:buNone/>
            </a:pPr>
            <a:r>
              <a:rPr lang="ru-RU" i="1" dirty="0" smtClean="0"/>
              <a:t>1 сентября - 15 сентября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Этап </a:t>
            </a:r>
            <a:r>
              <a:rPr lang="en-US" b="1" dirty="0" smtClean="0"/>
              <a:t>II</a:t>
            </a:r>
            <a:r>
              <a:rPr lang="ru-RU" b="1" dirty="0" smtClean="0"/>
              <a:t> </a:t>
            </a:r>
            <a:r>
              <a:rPr lang="ru-RU" dirty="0" smtClean="0"/>
              <a:t>– Определение Победителя и Номинантов: </a:t>
            </a:r>
          </a:p>
          <a:p>
            <a:pPr algn="ctr">
              <a:buNone/>
            </a:pPr>
            <a:r>
              <a:rPr lang="ru-RU" i="1" dirty="0" smtClean="0"/>
              <a:t>15 сентября – 15 октября</a:t>
            </a:r>
          </a:p>
          <a:p>
            <a:pPr algn="just"/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Этап </a:t>
            </a:r>
            <a:r>
              <a:rPr lang="en-US" b="1" dirty="0" smtClean="0"/>
              <a:t>III</a:t>
            </a:r>
            <a:r>
              <a:rPr lang="ru-RU" b="1" dirty="0" smtClean="0"/>
              <a:t> </a:t>
            </a:r>
            <a:r>
              <a:rPr lang="ru-RU" dirty="0" smtClean="0"/>
              <a:t>– Подведение итогов, подготовка наградных материалов и награждение Победителя и Номинантов: </a:t>
            </a:r>
          </a:p>
          <a:p>
            <a:pPr algn="ctr">
              <a:buNone/>
            </a:pPr>
            <a:r>
              <a:rPr lang="ru-RU" i="1" dirty="0" smtClean="0"/>
              <a:t>15 октября – 15 ноября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Условия участия в Конкурсе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64357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Наличие сайта педагогического или многопрофильного вуза, организации дополнительного педагогического образования, который запущен в работу и находится в процессе активной поддержки не позднее 1 января 2017 года. Сайт, являющийся составной частью портала, может участвовать в Конкурсе самостоятельно, если он представляет собой законченную, цельную по смыслу работу. </a:t>
            </a:r>
          </a:p>
          <a:p>
            <a:pPr algn="just"/>
            <a:r>
              <a:rPr lang="ru-RU" dirty="0" smtClean="0"/>
              <a:t>Заполнение заявки на участие в Конкурсе от имени </a:t>
            </a:r>
            <a:r>
              <a:rPr lang="ru-RU" dirty="0" err="1" smtClean="0"/>
              <a:t>физлица</a:t>
            </a:r>
            <a:r>
              <a:rPr lang="ru-RU" dirty="0" smtClean="0"/>
              <a:t> (разработчик, </a:t>
            </a:r>
            <a:r>
              <a:rPr lang="ru-RU" dirty="0" err="1" smtClean="0"/>
              <a:t>веб-мастер</a:t>
            </a:r>
            <a:r>
              <a:rPr lang="ru-RU" dirty="0" smtClean="0"/>
              <a:t>, владелец или его представитель) или организации на сайте ЕАПУ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euapu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Конкурсе могут принять участие сайты вузов СНГ на национальном языке (с обязательным наличием варианта на русском), удовлетворяющие следующим критериям: </a:t>
            </a:r>
          </a:p>
          <a:p>
            <a:pPr lvl="0" algn="just">
              <a:buNone/>
            </a:pPr>
            <a:r>
              <a:rPr lang="ru-RU" dirty="0" smtClean="0"/>
              <a:t>	- Рассказывают о педагогическом или многопрофильном вузе, ИПК; </a:t>
            </a:r>
          </a:p>
          <a:p>
            <a:pPr lvl="0" algn="just">
              <a:buNone/>
            </a:pPr>
            <a:r>
              <a:rPr lang="ru-RU" dirty="0" smtClean="0"/>
              <a:t>	- Предназначены для широкого круга пользователей: научного сообщества, преподавателей, студентов, родителей, работодателей, представителей общественности и др.; </a:t>
            </a:r>
          </a:p>
          <a:p>
            <a:pPr lvl="0" algn="just">
              <a:buNone/>
            </a:pPr>
            <a:r>
              <a:rPr lang="ru-RU" dirty="0" smtClean="0"/>
              <a:t>	- Созданы людьми, заинтересованными в сотрудничестве вуза с университетскими сообществами стран СНГ. Взаимодействие с вузами стран СНГ должно быть явным образом отражено на сайте.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Форма заявки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4292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Название Сайта; </a:t>
            </a:r>
          </a:p>
          <a:p>
            <a:pPr lvl="0"/>
            <a:r>
              <a:rPr lang="ru-RU" dirty="0" smtClean="0"/>
              <a:t>Цель и задачи Сайта;</a:t>
            </a:r>
          </a:p>
          <a:p>
            <a:pPr lvl="0"/>
            <a:r>
              <a:rPr lang="ru-RU" dirty="0" err="1" smtClean="0"/>
              <a:t>Веб-адрес</a:t>
            </a:r>
            <a:r>
              <a:rPr lang="ru-RU" dirty="0" smtClean="0"/>
              <a:t> (URL); </a:t>
            </a:r>
          </a:p>
          <a:p>
            <a:pPr lvl="0"/>
            <a:r>
              <a:rPr lang="ru-RU" dirty="0" smtClean="0"/>
              <a:t>Краткое описание ресурса (не более 1500 знаков с пробелами); </a:t>
            </a:r>
          </a:p>
          <a:p>
            <a:pPr lvl="0"/>
            <a:r>
              <a:rPr lang="ru-RU" dirty="0" smtClean="0"/>
              <a:t>Владелец ресурса (Название/ФИО, адрес места нахождения/ проживания); </a:t>
            </a:r>
          </a:p>
          <a:p>
            <a:pPr lvl="0"/>
            <a:r>
              <a:rPr lang="ru-RU" dirty="0" smtClean="0"/>
              <a:t>Разработчик – организация или частное лицо; </a:t>
            </a:r>
          </a:p>
          <a:p>
            <a:pPr lvl="0"/>
            <a:r>
              <a:rPr lang="ru-RU" dirty="0" smtClean="0"/>
              <a:t>Языки ресурса; </a:t>
            </a:r>
          </a:p>
          <a:p>
            <a:pPr lvl="0"/>
            <a:r>
              <a:rPr lang="ru-RU" dirty="0" smtClean="0"/>
              <a:t>Размещение Сайта (</a:t>
            </a:r>
            <a:r>
              <a:rPr lang="ru-RU" dirty="0" err="1" smtClean="0"/>
              <a:t>хостинг</a:t>
            </a:r>
            <a:r>
              <a:rPr lang="ru-RU" dirty="0" smtClean="0"/>
              <a:t>); </a:t>
            </a:r>
          </a:p>
          <a:p>
            <a:pPr lvl="0"/>
            <a:r>
              <a:rPr lang="ru-RU" dirty="0" smtClean="0"/>
              <a:t>Дата официального открытия Сайта; </a:t>
            </a:r>
          </a:p>
          <a:p>
            <a:pPr lvl="0"/>
            <a:r>
              <a:rPr lang="ru-RU" dirty="0" smtClean="0"/>
              <a:t>Контактная информация (ФИО, телефон и </a:t>
            </a:r>
            <a:r>
              <a:rPr lang="ru-RU" dirty="0" err="1" smtClean="0"/>
              <a:t>E-mail</a:t>
            </a:r>
            <a:r>
              <a:rPr lang="ru-RU" dirty="0" smtClean="0"/>
              <a:t> контактного лица); </a:t>
            </a:r>
          </a:p>
          <a:p>
            <a:pPr lvl="0"/>
            <a:r>
              <a:rPr lang="ru-RU" dirty="0" smtClean="0"/>
              <a:t>WAP-технология (для соответствующих сайтов);</a:t>
            </a:r>
          </a:p>
          <a:p>
            <a:pPr lvl="0"/>
            <a:r>
              <a:rPr lang="ru-RU" dirty="0" smtClean="0"/>
              <a:t>Структура сайта; </a:t>
            </a:r>
          </a:p>
          <a:p>
            <a:pPr lvl="0"/>
            <a:r>
              <a:rPr lang="ru-RU" dirty="0" smtClean="0"/>
              <a:t>Посещаемость Сайта за последний период, просмотры страниц за период с 30 апреля по 30 мая 2017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Критерии оценки сайтов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3578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Актуальность содержания </a:t>
            </a:r>
          </a:p>
          <a:p>
            <a:pPr lvl="0"/>
            <a:r>
              <a:rPr lang="ru-RU" dirty="0" smtClean="0"/>
              <a:t>Обеспечение профессионального взаимодействия и интерактивность</a:t>
            </a:r>
          </a:p>
          <a:p>
            <a:pPr lvl="0"/>
            <a:r>
              <a:rPr lang="ru-RU" dirty="0" smtClean="0"/>
              <a:t>Наличие </a:t>
            </a:r>
            <a:r>
              <a:rPr lang="ru-RU" dirty="0" err="1" smtClean="0"/>
              <a:t>контента</a:t>
            </a:r>
            <a:r>
              <a:rPr lang="ru-RU" dirty="0" smtClean="0"/>
              <a:t>, характеризующего связи вуза с региональным сообществом</a:t>
            </a:r>
          </a:p>
          <a:p>
            <a:pPr lvl="0"/>
            <a:r>
              <a:rPr lang="ru-RU" dirty="0" smtClean="0"/>
              <a:t>Дизайн сайта</a:t>
            </a:r>
          </a:p>
          <a:p>
            <a:pPr lvl="0"/>
            <a:r>
              <a:rPr lang="ru-RU" dirty="0" smtClean="0"/>
              <a:t>Удобство пользования сайтом </a:t>
            </a:r>
          </a:p>
          <a:p>
            <a:pPr lvl="0"/>
            <a:r>
              <a:rPr lang="ru-RU" dirty="0" smtClean="0"/>
              <a:t>Функциональность и технологичность сайта</a:t>
            </a:r>
          </a:p>
          <a:p>
            <a:pPr lvl="0"/>
            <a:r>
              <a:rPr lang="ru-RU" dirty="0" smtClean="0"/>
              <a:t>Адаптивность сайта </a:t>
            </a:r>
          </a:p>
          <a:p>
            <a:pPr lvl="0"/>
            <a:r>
              <a:rPr lang="ru-RU" dirty="0" smtClean="0"/>
              <a:t>Информативность и открытость </a:t>
            </a:r>
            <a:r>
              <a:rPr lang="ru-RU" dirty="0" err="1" smtClean="0"/>
              <a:t>контента</a:t>
            </a:r>
            <a:endParaRPr lang="ru-RU" dirty="0" smtClean="0"/>
          </a:p>
          <a:p>
            <a:pPr lvl="0"/>
            <a:r>
              <a:rPr lang="ru-RU" dirty="0" smtClean="0"/>
              <a:t>Полезность информации для широкого круга пользователей (научного сообщества, преподавателей, студентов, абитуриентов, родителей, работодателей и т.д.)</a:t>
            </a:r>
          </a:p>
          <a:p>
            <a:pPr lvl="0"/>
            <a:r>
              <a:rPr lang="ru-RU" dirty="0" smtClean="0"/>
              <a:t>Мобильная версия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Система оценивания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2864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Для выставления оценок по каждому из 10 критериев членами Жюри используется 3-х (трех) балльная система: 3 (три) балла - «отлично», 2 (два) балла - «хорошо», 1 (один) балл – «удовлетворительно». Баллы не выставляются по критерию в том случае, если отсутствует предмет оценивания.</a:t>
            </a:r>
          </a:p>
          <a:p>
            <a:pPr algn="just">
              <a:buNone/>
            </a:pPr>
            <a:r>
              <a:rPr lang="ru-RU" dirty="0" smtClean="0"/>
              <a:t>	Максимально возможная оценка одного </a:t>
            </a:r>
            <a:r>
              <a:rPr lang="ru-RU" dirty="0" smtClean="0"/>
              <a:t>сайта-конкурсанта </a:t>
            </a:r>
            <a:r>
              <a:rPr lang="ru-RU" dirty="0" smtClean="0"/>
              <a:t>одним членом Жюри составляет 30 баллов (30 = 3 балла </a:t>
            </a:r>
            <a:r>
              <a:rPr lang="ru-RU" dirty="0" err="1" smtClean="0"/>
              <a:t>х</a:t>
            </a:r>
            <a:r>
              <a:rPr lang="ru-RU" dirty="0" smtClean="0"/>
              <a:t> 10 критериев).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Победитель Конкурса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04351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Определяется Оргкомитетом на основе экспертных оценок всех членов Жюри. «Лучшим сайтом ЕАПУ 2017 года» признается сайт, набравший совокупно максимальное число баллов. </a:t>
            </a:r>
          </a:p>
          <a:p>
            <a:pPr>
              <a:buNone/>
            </a:pPr>
            <a:r>
              <a:rPr lang="ru-RU" dirty="0" smtClean="0"/>
              <a:t>	Победитель Конкурса награждается: </a:t>
            </a:r>
          </a:p>
          <a:p>
            <a:pPr lvl="0"/>
            <a:r>
              <a:rPr lang="ru-RU" dirty="0" smtClean="0"/>
              <a:t>почетным дипломом Победителя Конкурса; </a:t>
            </a:r>
          </a:p>
          <a:p>
            <a:pPr lvl="0"/>
            <a:r>
              <a:rPr lang="ru-RU" dirty="0" smtClean="0"/>
              <a:t>официальной статуэткой Конкурса; </a:t>
            </a:r>
          </a:p>
          <a:p>
            <a:pPr lvl="0"/>
            <a:r>
              <a:rPr lang="ru-RU" dirty="0" smtClean="0"/>
              <a:t>«пожизненной» электронной медалью Победителя Конкурса, которая размещается на сайте-победителе; </a:t>
            </a:r>
          </a:p>
          <a:p>
            <a:pPr lvl="0"/>
            <a:r>
              <a:rPr lang="ru-RU" dirty="0" smtClean="0"/>
              <a:t>другими призами, предоставленными Спонсорами Конкурса.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Тематические номинации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42928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Номинантам вручаются награды за: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актуальность содержания сайта </a:t>
            </a:r>
          </a:p>
          <a:p>
            <a:pPr lvl="0"/>
            <a:r>
              <a:rPr lang="ru-RU" dirty="0" smtClean="0"/>
              <a:t>лучшее обеспечение профессионального взаимодействия</a:t>
            </a:r>
          </a:p>
          <a:p>
            <a:pPr lvl="0"/>
            <a:r>
              <a:rPr lang="ru-RU" dirty="0" smtClean="0"/>
              <a:t>обеспечение связи вуза с региональным сообществом</a:t>
            </a:r>
          </a:p>
          <a:p>
            <a:pPr lvl="0"/>
            <a:r>
              <a:rPr lang="ru-RU" dirty="0" smtClean="0"/>
              <a:t>лучший дизайн сайта</a:t>
            </a:r>
          </a:p>
          <a:p>
            <a:pPr lvl="0"/>
            <a:r>
              <a:rPr lang="ru-RU" dirty="0" smtClean="0"/>
              <a:t>самый удобный сайт для пользователя </a:t>
            </a:r>
          </a:p>
          <a:p>
            <a:pPr lvl="0"/>
            <a:r>
              <a:rPr lang="ru-RU" dirty="0" smtClean="0"/>
              <a:t>самый технологичный сайт</a:t>
            </a:r>
          </a:p>
          <a:p>
            <a:pPr lvl="0"/>
            <a:r>
              <a:rPr lang="ru-RU" dirty="0" smtClean="0"/>
              <a:t>самый адаптивный сайт </a:t>
            </a:r>
          </a:p>
          <a:p>
            <a:pPr lvl="0"/>
            <a:r>
              <a:rPr lang="ru-RU" dirty="0" smtClean="0"/>
              <a:t>самый информативный сайт</a:t>
            </a:r>
          </a:p>
          <a:p>
            <a:pPr lvl="0"/>
            <a:r>
              <a:rPr lang="ru-RU" dirty="0" smtClean="0"/>
              <a:t>самый полезный сайт для широкого круга пользователей</a:t>
            </a:r>
          </a:p>
          <a:p>
            <a:pPr lvl="0"/>
            <a:r>
              <a:rPr lang="ru-RU" dirty="0" smtClean="0"/>
              <a:t>лучшую мобильную версию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Награждение Номинантов, поощрение участников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Призеры </a:t>
            </a:r>
            <a:r>
              <a:rPr lang="ru-RU" dirty="0" smtClean="0"/>
              <a:t>Номинаций </a:t>
            </a:r>
            <a:r>
              <a:rPr lang="ru-RU" dirty="0" smtClean="0"/>
              <a:t>награждаются Почетными дипломами Призеров Конкурса, призами спонсоров (по согласованию с Оргкомитетом).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По результатам Конкурса Оргкомитет имеет право наградить любого </a:t>
            </a:r>
            <a:r>
              <a:rPr lang="ru-RU" dirty="0" smtClean="0"/>
              <a:t>к</a:t>
            </a:r>
            <a:r>
              <a:rPr lang="ru-RU" dirty="0" smtClean="0"/>
              <a:t>онкурсанта </a:t>
            </a:r>
            <a:r>
              <a:rPr lang="ru-RU" dirty="0" smtClean="0"/>
              <a:t>специальным призом. 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Оргкомитет вправе наградить достойные работы и персоны, внесшие наибольшие вклад в развитие </a:t>
            </a:r>
            <a:r>
              <a:rPr lang="ru-RU" dirty="0" err="1" smtClean="0"/>
              <a:t>Интернет-взаимодействия</a:t>
            </a:r>
            <a:r>
              <a:rPr lang="ru-RU" dirty="0" smtClean="0"/>
              <a:t> педагогических и многопрофильных вузов, ИПК стран СНГ и Конкурса.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 участники конкурса получают сертификаты участников (в электронном виде).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Оргкомитет популяризирует Победителей и Номинантов Конкурса через официальный сайт ЕАПУ, партнеров Конкурса и СМИ.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Контакты организаторов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51149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Официальный сайт Конкурса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euapu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Никитин Эдуард Михайлович </a:t>
            </a:r>
          </a:p>
          <a:p>
            <a:pPr algn="ctr">
              <a:buNone/>
            </a:pP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u="sng" dirty="0" err="1" smtClean="0">
                <a:hlinkClick r:id="rId3"/>
              </a:rPr>
              <a:t>em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nikitin</a:t>
            </a:r>
            <a:r>
              <a:rPr lang="ru-RU" u="sng" dirty="0" smtClean="0">
                <a:hlinkClick r:id="rId3"/>
              </a:rPr>
              <a:t>@</a:t>
            </a:r>
            <a:r>
              <a:rPr lang="en-US" u="sng" dirty="0" err="1" smtClean="0">
                <a:hlinkClick r:id="rId3"/>
              </a:rPr>
              <a:t>mpgu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edu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т. +7 (499) 245-15-18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Слепова</a:t>
            </a:r>
            <a:r>
              <a:rPr lang="ru-RU" dirty="0" smtClean="0"/>
              <a:t> Надежда Викторовна </a:t>
            </a:r>
          </a:p>
          <a:p>
            <a:pPr algn="ctr">
              <a:buNone/>
            </a:pP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u="sng" dirty="0" err="1" smtClean="0">
                <a:hlinkClick r:id="rId4"/>
              </a:rPr>
              <a:t>nv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slepova</a:t>
            </a:r>
            <a:r>
              <a:rPr lang="ru-RU" u="sng" dirty="0" smtClean="0">
                <a:hlinkClick r:id="rId4"/>
              </a:rPr>
              <a:t>@</a:t>
            </a:r>
            <a:r>
              <a:rPr lang="en-US" u="sng" dirty="0" err="1" smtClean="0">
                <a:hlinkClick r:id="rId4"/>
              </a:rPr>
              <a:t>mpgu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edu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т. +7 (499) 246-32-42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Официальное название Конкурса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Открытый конкурс сайтов </a:t>
            </a:r>
            <a:r>
              <a:rPr lang="ru-RU" dirty="0" smtClean="0"/>
              <a:t>образовательных организаций высшего образования, </a:t>
            </a:r>
            <a:r>
              <a:rPr lang="ru-RU" dirty="0" smtClean="0"/>
              <a:t>ведущих подготовку, повышение квалификации и переподготовку педагогических кадров, «Интернет-премия </a:t>
            </a:r>
            <a:r>
              <a:rPr lang="en-US" dirty="0" smtClean="0"/>
              <a:t>EAPU</a:t>
            </a:r>
            <a:r>
              <a:rPr lang="ru-RU" dirty="0" smtClean="0"/>
              <a:t>» – 2017 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Сокращенное наименование Конкурса – </a:t>
            </a:r>
            <a:r>
              <a:rPr lang="ru-RU" dirty="0" smtClean="0">
                <a:solidFill>
                  <a:srgbClr val="FF0000"/>
                </a:solidFill>
              </a:rPr>
              <a:t>Открытый конкурс сайтов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«Интернет-премия EAPU» – 2017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9006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популяризация профессиональных сайтов образовательных организаций высшего и дополнительного профессионального педагогического образования России и государств-участников СНГ </a:t>
            </a:r>
          </a:p>
          <a:p>
            <a:pPr algn="just"/>
            <a:r>
              <a:rPr lang="ru-RU" dirty="0" smtClean="0"/>
              <a:t>привлечение внимания государственных, общественных и коммерческих организаций к деятельности педагогических и многопрофильных вузов, организаций дополнительного профессионального педагогического образования </a:t>
            </a:r>
          </a:p>
          <a:p>
            <a:pPr algn="just"/>
            <a:r>
              <a:rPr lang="ru-RU" dirty="0" smtClean="0"/>
              <a:t>подготовка к участию в Московском международном рейтинге вузов «Три миссии университета»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429288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ru-RU" sz="3800" dirty="0" smtClean="0"/>
              <a:t>Содействие становлению и развитию сетевого взаимодействия вузов и организаций дополнительного профессионального педагогического образования как новой среды для совместной профессиональной деятельности и творчества; </a:t>
            </a:r>
          </a:p>
          <a:p>
            <a:pPr lvl="0" algn="just"/>
            <a:r>
              <a:rPr lang="ru-RU" sz="3800" dirty="0" smtClean="0"/>
              <a:t>Развитие вузовских информационных ресурсов и сервисов; </a:t>
            </a:r>
          </a:p>
          <a:p>
            <a:pPr lvl="0" algn="just"/>
            <a:r>
              <a:rPr lang="ru-RU" sz="3800" dirty="0" smtClean="0"/>
              <a:t>Повышение информационной культуры вузовских сообществ и привлечение в сетевое сообщество новых пользователей; </a:t>
            </a:r>
          </a:p>
          <a:p>
            <a:pPr lvl="0" algn="just"/>
            <a:r>
              <a:rPr lang="ru-RU" sz="3800" dirty="0" smtClean="0"/>
              <a:t>Содействие продвижению лучших ресурсов педагогических вузов в Интернет; </a:t>
            </a:r>
          </a:p>
          <a:p>
            <a:pPr lvl="0" algn="just"/>
            <a:r>
              <a:rPr lang="ru-RU" sz="3800" dirty="0" smtClean="0"/>
              <a:t>Стимулирование внедрения современных сетевых технологий в сферу образования; </a:t>
            </a:r>
          </a:p>
          <a:p>
            <a:pPr lvl="0" algn="just"/>
            <a:r>
              <a:rPr lang="ru-RU" sz="3800" dirty="0" smtClean="0"/>
              <a:t>Поиск лучших стратегий, методов и деловых моделей использования Интернета для целей и задач образовательных организаций; </a:t>
            </a:r>
          </a:p>
          <a:p>
            <a:pPr lvl="0" algn="just"/>
            <a:r>
              <a:rPr lang="ru-RU" sz="3800" dirty="0" smtClean="0"/>
              <a:t>Повышение профессионализма специалистов, занимающихся </a:t>
            </a:r>
            <a:r>
              <a:rPr lang="ru-RU" sz="3800" dirty="0" err="1" smtClean="0"/>
              <a:t>веб-технологиями</a:t>
            </a:r>
            <a:r>
              <a:rPr lang="ru-RU" sz="3800" dirty="0" smtClean="0"/>
              <a:t>; </a:t>
            </a:r>
          </a:p>
          <a:p>
            <a:pPr lvl="0" algn="just"/>
            <a:r>
              <a:rPr lang="ru-RU" sz="3800" dirty="0" smtClean="0"/>
              <a:t>Расширение сферы применения русского языка в Интернете; </a:t>
            </a:r>
          </a:p>
          <a:p>
            <a:pPr lvl="0" algn="just"/>
            <a:r>
              <a:rPr lang="ru-RU" sz="3800" dirty="0" smtClean="0"/>
              <a:t>Привлечение внимания СМИ к проблеме использования Интернета как реального и эффективного инструмента организации межгосударственного взаимодействия, интеграции на пространстве СНГ образовательных организаций высшего и дополнительного профессионального педагогического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Официальный сайт Конкурса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сайт Евразийской ассоциации </a:t>
            </a:r>
          </a:p>
          <a:p>
            <a:pPr algn="ctr">
              <a:buNone/>
            </a:pPr>
            <a:r>
              <a:rPr lang="ru-RU" dirty="0" smtClean="0"/>
              <a:t>педагогических университетов </a:t>
            </a:r>
          </a:p>
          <a:p>
            <a:pPr algn="ctr">
              <a:buNone/>
            </a:pPr>
            <a:endParaRPr lang="ru-RU" u="sng" dirty="0" smtClean="0">
              <a:hlinkClick r:id="rId2"/>
            </a:endParaRPr>
          </a:p>
          <a:p>
            <a:pPr algn="ctr">
              <a:buNone/>
            </a:pPr>
            <a:r>
              <a:rPr lang="en-US" sz="4800" b="1" u="sng" dirty="0" smtClean="0">
                <a:hlinkClick r:id="rId2"/>
              </a:rPr>
              <a:t>http</a:t>
            </a:r>
            <a:r>
              <a:rPr lang="ru-RU" sz="4800" b="1" u="sng" dirty="0" smtClean="0">
                <a:hlinkClick r:id="rId2"/>
              </a:rPr>
              <a:t>://</a:t>
            </a:r>
            <a:r>
              <a:rPr lang="en-US" sz="4800" b="1" u="sng" dirty="0" err="1" smtClean="0">
                <a:hlinkClick r:id="rId2"/>
              </a:rPr>
              <a:t>euapu</a:t>
            </a:r>
            <a:r>
              <a:rPr lang="ru-RU" sz="4800" b="1" u="sng" dirty="0" smtClean="0">
                <a:hlinkClick r:id="rId2"/>
              </a:rPr>
              <a:t>.</a:t>
            </a:r>
            <a:r>
              <a:rPr lang="en-US" sz="4800" b="1" u="sng" dirty="0" err="1" smtClean="0">
                <a:hlinkClick r:id="rId2"/>
              </a:rPr>
              <a:t>ru</a:t>
            </a:r>
            <a:r>
              <a:rPr lang="ru-RU" sz="4800" b="1" u="sng" dirty="0" smtClean="0">
                <a:hlinkClick r:id="rId2"/>
              </a:rPr>
              <a:t>/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Официальный язык Конкурса - русский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В Конкурсе могут принять владельцы Интернет-ресурсов педагогических или многопрофильных вузов, работы которых имеют основную версию на национальном языке </a:t>
            </a:r>
            <a:r>
              <a:rPr lang="ru-RU" i="1" dirty="0" smtClean="0"/>
              <a:t>(</a:t>
            </a:r>
            <a:r>
              <a:rPr lang="ru-RU" i="1" u="sng" dirty="0" smtClean="0"/>
              <a:t>с обязательным наличием варианта на русском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Организаторы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Евразийская ассоциация педагогических университетов (ЕАПУ) и Национальная ассоциация организаций дополнительного профессионального педагогического образования (НАОДППО)</a:t>
            </a:r>
          </a:p>
          <a:p>
            <a:pPr algn="just"/>
            <a:r>
              <a:rPr lang="ru-RU" dirty="0" smtClean="0"/>
              <a:t>Конкурс проводится при поддержке МПГУ и при участии Евразийской ассоциации университетов, Ассоциации развития педагогических университетов и институтов и Ассоциации специалистов </a:t>
            </a:r>
            <a:r>
              <a:rPr lang="ru-RU" dirty="0" err="1" smtClean="0"/>
              <a:t>медиаобразования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Оргкомитет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Состав Оргкомитета определяется из числа экспертов в различных областях деятельности, связанных с созданием, продвижением и поддержанием Интернет-ресурсов. Состав Оргкомитета размещается на сайте ЕАПУ: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euapu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При проведении Конкурса Оргкомитет создает и поддерживает компьютерную базу данных, в которую заносятся: </a:t>
            </a:r>
          </a:p>
          <a:p>
            <a:pPr lvl="0"/>
            <a:r>
              <a:rPr lang="ru-RU" dirty="0" smtClean="0"/>
              <a:t>Заявки на участие в Конкурсе; </a:t>
            </a:r>
          </a:p>
          <a:p>
            <a:pPr lvl="0"/>
            <a:r>
              <a:rPr lang="ru-RU" dirty="0" smtClean="0"/>
              <a:t>Список участников Конкурса; </a:t>
            </a:r>
          </a:p>
          <a:p>
            <a:pPr lvl="0"/>
            <a:r>
              <a:rPr lang="ru-RU" dirty="0" smtClean="0"/>
              <a:t>Оценки участников Конкурса; </a:t>
            </a:r>
          </a:p>
          <a:p>
            <a:pPr lvl="0"/>
            <a:r>
              <a:rPr lang="ru-RU" dirty="0" smtClean="0"/>
              <a:t>Список Победителей и Номинантов Конкурса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Жюри Конкурса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357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Состав Жюри определяется из числа экспертов в области дизайна, программирования, продвижения и создания Интернет-ресурсов </a:t>
            </a:r>
          </a:p>
          <a:p>
            <a:pPr algn="just"/>
            <a:r>
              <a:rPr lang="ru-RU" dirty="0" smtClean="0"/>
              <a:t>Обмен информацией между Оргкомитетом, Жюри и Конкурсантами производится с помощью электронной почты </a:t>
            </a:r>
            <a:r>
              <a:rPr lang="ru-RU" u="sng" dirty="0" err="1" smtClean="0">
                <a:hlinkClick r:id="rId2"/>
              </a:rPr>
              <a:t>eapu@mpgu.edu</a:t>
            </a:r>
            <a:r>
              <a:rPr lang="ru-RU" dirty="0" smtClean="0"/>
              <a:t> и через официальный сайт Конкурса – 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err="1" smtClean="0">
                <a:hlinkClick r:id="rId3"/>
              </a:rPr>
              <a:t>euapu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r>
              <a:rPr lang="ru-RU" u="sng" dirty="0" smtClean="0">
                <a:hlinkClick r:id="rId3"/>
              </a:rPr>
              <a:t>/</a:t>
            </a:r>
            <a:endParaRPr lang="ru-RU" dirty="0" smtClean="0"/>
          </a:p>
          <a:p>
            <a:pPr algn="just"/>
            <a:r>
              <a:rPr lang="ru-RU" dirty="0" smtClean="0"/>
              <a:t>Голосование членов Жюри производится с помощью специальных </a:t>
            </a:r>
            <a:r>
              <a:rPr lang="ru-RU" dirty="0" err="1" smtClean="0"/>
              <a:t>веб-форм</a:t>
            </a:r>
            <a:r>
              <a:rPr lang="ru-RU" dirty="0" smtClean="0"/>
              <a:t>, доступ к которым получают только </a:t>
            </a:r>
            <a:r>
              <a:rPr lang="ru-RU" dirty="0" smtClean="0"/>
              <a:t>эксперты-члены </a:t>
            </a:r>
            <a:r>
              <a:rPr lang="ru-RU" dirty="0" smtClean="0"/>
              <a:t>Жюри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811</Words>
  <PresentationFormat>Экран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ОТКРЫТЫЙ КОНКУРС САЙТОВ  «ИНТЕРНЕТ-ПРЕМИЯ EAPU» – 2017</vt:lpstr>
      <vt:lpstr>Официальное название Конкурса </vt:lpstr>
      <vt:lpstr>Цели конкурса</vt:lpstr>
      <vt:lpstr>Задачи конкурса</vt:lpstr>
      <vt:lpstr>Официальный сайт Конкурса </vt:lpstr>
      <vt:lpstr>Официальный язык Конкурса - русский </vt:lpstr>
      <vt:lpstr>Организаторы Конкурса</vt:lpstr>
      <vt:lpstr>Оргкомитет Конкурса</vt:lpstr>
      <vt:lpstr>Жюри Конкурса</vt:lpstr>
      <vt:lpstr>Сроки и этапы проведения Конкурса</vt:lpstr>
      <vt:lpstr>Условия участия в Конкурсе</vt:lpstr>
      <vt:lpstr>Форма заявки</vt:lpstr>
      <vt:lpstr>Критерии оценки сайтов</vt:lpstr>
      <vt:lpstr>Система оценивания</vt:lpstr>
      <vt:lpstr>Победитель Конкурса </vt:lpstr>
      <vt:lpstr>Тематические номинации</vt:lpstr>
      <vt:lpstr>Награждение Номинантов, поощрение участников Конкурса</vt:lpstr>
      <vt:lpstr>Контакты организаторов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КОНКУРС САЙТОВ  «ИНТЕРНЕТ-ПРЕМИЯ EAPU» – 2017</dc:title>
  <dc:creator>Бычкова Людмила Васильевна</dc:creator>
  <cp:lastModifiedBy>пользователь</cp:lastModifiedBy>
  <cp:revision>40</cp:revision>
  <dcterms:created xsi:type="dcterms:W3CDTF">2017-06-20T09:03:39Z</dcterms:created>
  <dcterms:modified xsi:type="dcterms:W3CDTF">2017-06-21T10:04:52Z</dcterms:modified>
</cp:coreProperties>
</file>